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18288000" cy="10287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>
      <p:cViewPr varScale="1">
        <p:scale>
          <a:sx n="74" d="100"/>
          <a:sy n="74" d="100"/>
        </p:scale>
        <p:origin x="600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4040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"/>
            <a:ext cx="18287997" cy="4571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404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2002" y="1254440"/>
            <a:ext cx="16623995" cy="478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esga.cescudero@gmail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4040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59888" y="0"/>
            <a:ext cx="12228195" cy="10287000"/>
            <a:chOff x="6059888" y="0"/>
            <a:chExt cx="12228195" cy="10287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9888" y="0"/>
              <a:ext cx="12228110" cy="10286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98971" y="7833007"/>
              <a:ext cx="3189027" cy="24539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1680904"/>
            <a:ext cx="9048749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032856" y="2067085"/>
            <a:ext cx="6239510" cy="8439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350" spc="535" dirty="0">
                <a:latin typeface="Trebuchet MS"/>
                <a:cs typeface="Trebuchet MS"/>
              </a:rPr>
              <a:t>SOBRE</a:t>
            </a:r>
            <a:r>
              <a:rPr sz="5350" spc="-130" dirty="0">
                <a:latin typeface="Trebuchet MS"/>
                <a:cs typeface="Trebuchet MS"/>
              </a:rPr>
              <a:t> </a:t>
            </a:r>
            <a:r>
              <a:rPr sz="5350" spc="484" dirty="0">
                <a:latin typeface="Trebuchet MS"/>
                <a:cs typeface="Trebuchet MS"/>
              </a:rPr>
              <a:t>NOSOTROS</a:t>
            </a:r>
            <a:endParaRPr sz="53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36787" y="3974170"/>
            <a:ext cx="6326505" cy="316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6350" algn="just">
              <a:lnSpc>
                <a:spcPct val="117900"/>
              </a:lnSpc>
              <a:spcBef>
                <a:spcPts val="90"/>
              </a:spcBef>
            </a:pPr>
            <a:r>
              <a:rPr sz="1750" spc="130" dirty="0">
                <a:solidFill>
                  <a:srgbClr val="FFFFFF"/>
                </a:solidFill>
                <a:latin typeface="Trebuchet MS"/>
                <a:cs typeface="Trebuchet MS"/>
              </a:rPr>
              <a:t>Somos </a:t>
            </a:r>
            <a:r>
              <a:rPr sz="1750" spc="60" dirty="0">
                <a:solidFill>
                  <a:srgbClr val="FFFFFF"/>
                </a:solidFill>
                <a:latin typeface="Trebuchet MS"/>
                <a:cs typeface="Trebuchet MS"/>
              </a:rPr>
              <a:t>una nueva </a:t>
            </a:r>
            <a:r>
              <a:rPr sz="1750" spc="65" dirty="0">
                <a:solidFill>
                  <a:srgbClr val="FFFFFF"/>
                </a:solidFill>
                <a:latin typeface="Trebuchet MS"/>
                <a:cs typeface="Trebuchet MS"/>
              </a:rPr>
              <a:t>empresa </a:t>
            </a:r>
            <a:r>
              <a:rPr sz="1750" spc="20" dirty="0">
                <a:solidFill>
                  <a:srgbClr val="FFFFFF"/>
                </a:solidFill>
                <a:latin typeface="Trebuchet MS"/>
                <a:cs typeface="Trebuchet MS"/>
              </a:rPr>
              <a:t>mexicana, </a:t>
            </a:r>
            <a:r>
              <a:rPr sz="1750" spc="40" dirty="0">
                <a:solidFill>
                  <a:srgbClr val="FFFFFF"/>
                </a:solidFill>
                <a:latin typeface="Trebuchet MS"/>
                <a:cs typeface="Trebuchet MS"/>
              </a:rPr>
              <a:t>perteneciente </a:t>
            </a:r>
            <a:r>
              <a:rPr sz="1750" spc="5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750" spc="65" dirty="0">
                <a:solidFill>
                  <a:srgbClr val="FFFFFF"/>
                </a:solidFill>
                <a:latin typeface="Trebuchet MS"/>
                <a:cs typeface="Trebuchet MS"/>
              </a:rPr>
              <a:t>un </a:t>
            </a:r>
            <a:r>
              <a:rPr sz="1750" spc="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85" dirty="0">
                <a:solidFill>
                  <a:srgbClr val="FFFFFF"/>
                </a:solidFill>
                <a:latin typeface="Trebuchet MS"/>
                <a:cs typeface="Trebuchet MS"/>
              </a:rPr>
              <a:t>grupo </a:t>
            </a:r>
            <a:r>
              <a:rPr sz="1750" spc="45" dirty="0">
                <a:solidFill>
                  <a:srgbClr val="FFFFFF"/>
                </a:solidFill>
                <a:latin typeface="Trebuchet MS"/>
                <a:cs typeface="Trebuchet MS"/>
              </a:rPr>
              <a:t>dedicado </a:t>
            </a:r>
            <a:r>
              <a:rPr sz="1750" spc="5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75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1750" spc="50" dirty="0">
                <a:solidFill>
                  <a:srgbClr val="FFFFFF"/>
                </a:solidFill>
                <a:latin typeface="Trebuchet MS"/>
                <a:cs typeface="Trebuchet MS"/>
              </a:rPr>
              <a:t>supervisión, </a:t>
            </a:r>
            <a:r>
              <a:rPr sz="1750" spc="40" dirty="0">
                <a:solidFill>
                  <a:srgbClr val="FFFFFF"/>
                </a:solidFill>
                <a:latin typeface="Trebuchet MS"/>
                <a:cs typeface="Trebuchet MS"/>
              </a:rPr>
              <a:t>dirección </a:t>
            </a:r>
            <a:r>
              <a:rPr sz="1750" spc="65" dirty="0">
                <a:solidFill>
                  <a:srgbClr val="FFFFFF"/>
                </a:solidFill>
                <a:latin typeface="Trebuchet MS"/>
                <a:cs typeface="Trebuchet MS"/>
              </a:rPr>
              <a:t>y </a:t>
            </a:r>
            <a:r>
              <a:rPr sz="1750" spc="60" dirty="0">
                <a:solidFill>
                  <a:srgbClr val="FFFFFF"/>
                </a:solidFill>
                <a:latin typeface="Trebuchet MS"/>
                <a:cs typeface="Trebuchet MS"/>
              </a:rPr>
              <a:t>construcción </a:t>
            </a:r>
            <a:r>
              <a:rPr sz="1750" spc="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3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750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5" dirty="0">
                <a:solidFill>
                  <a:srgbClr val="FFFFFF"/>
                </a:solidFill>
                <a:latin typeface="Trebuchet MS"/>
                <a:cs typeface="Trebuchet MS"/>
              </a:rPr>
              <a:t>obra.</a:t>
            </a:r>
            <a:r>
              <a:rPr sz="175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80" dirty="0">
                <a:solidFill>
                  <a:srgbClr val="FFFFFF"/>
                </a:solidFill>
                <a:latin typeface="Trebuchet MS"/>
                <a:cs typeface="Trebuchet MS"/>
              </a:rPr>
              <a:t>Ligado</a:t>
            </a:r>
            <a:r>
              <a:rPr sz="1750" spc="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75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150" dirty="0">
                <a:solidFill>
                  <a:srgbClr val="FFFFFF"/>
                </a:solidFill>
                <a:latin typeface="Trebuchet MS"/>
                <a:cs typeface="Trebuchet MS"/>
              </a:rPr>
              <a:t>ADMINISTRACION</a:t>
            </a:r>
            <a:r>
              <a:rPr sz="1750" spc="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150" dirty="0">
                <a:solidFill>
                  <a:srgbClr val="FFFFFF"/>
                </a:solidFill>
                <a:latin typeface="Trebuchet MS"/>
                <a:cs typeface="Trebuchet MS"/>
              </a:rPr>
              <a:t>DE  </a:t>
            </a:r>
            <a:r>
              <a:rPr sz="1750" spc="160" dirty="0">
                <a:solidFill>
                  <a:srgbClr val="FFFFFF"/>
                </a:solidFill>
                <a:latin typeface="Trebuchet MS"/>
                <a:cs typeface="Trebuchet MS"/>
              </a:rPr>
              <a:t>PROYECTOS </a:t>
            </a:r>
            <a:r>
              <a:rPr sz="1750" spc="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120" dirty="0">
                <a:solidFill>
                  <a:srgbClr val="FFFFFF"/>
                </a:solidFill>
                <a:latin typeface="Trebuchet MS"/>
                <a:cs typeface="Trebuchet MS"/>
              </a:rPr>
              <a:t>APSA.</a:t>
            </a:r>
            <a:r>
              <a:rPr sz="1750" spc="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75" dirty="0">
                <a:solidFill>
                  <a:srgbClr val="FFFFFF"/>
                </a:solidFill>
                <a:latin typeface="Trebuchet MS"/>
                <a:cs typeface="Trebuchet MS"/>
              </a:rPr>
              <a:t>Contando</a:t>
            </a:r>
            <a:r>
              <a:rPr sz="1750" spc="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55" dirty="0">
                <a:solidFill>
                  <a:srgbClr val="FFFFFF"/>
                </a:solidFill>
                <a:latin typeface="Trebuchet MS"/>
                <a:cs typeface="Trebuchet MS"/>
              </a:rPr>
              <a:t>con</a:t>
            </a:r>
            <a:r>
              <a:rPr sz="1750" spc="60" dirty="0">
                <a:solidFill>
                  <a:srgbClr val="FFFFFF"/>
                </a:solidFill>
                <a:latin typeface="Trebuchet MS"/>
                <a:cs typeface="Trebuchet MS"/>
              </a:rPr>
              <a:t> personal</a:t>
            </a:r>
            <a:r>
              <a:rPr sz="1750" spc="6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35" dirty="0">
                <a:solidFill>
                  <a:srgbClr val="FFFFFF"/>
                </a:solidFill>
                <a:latin typeface="Trebuchet MS"/>
                <a:cs typeface="Trebuchet MS"/>
              </a:rPr>
              <a:t>altamente</a:t>
            </a:r>
            <a:r>
              <a:rPr sz="1750" spc="6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5" dirty="0">
                <a:solidFill>
                  <a:srgbClr val="FFFFFF"/>
                </a:solidFill>
                <a:latin typeface="Trebuchet MS"/>
                <a:cs typeface="Trebuchet MS"/>
              </a:rPr>
              <a:t>calificado, </a:t>
            </a:r>
            <a:r>
              <a:rPr sz="175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55" dirty="0">
                <a:solidFill>
                  <a:srgbClr val="FFFFFF"/>
                </a:solidFill>
                <a:latin typeface="Trebuchet MS"/>
                <a:cs typeface="Trebuchet MS"/>
              </a:rPr>
              <a:t>preparado</a:t>
            </a:r>
            <a:r>
              <a:rPr sz="175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6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75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50" dirty="0">
                <a:solidFill>
                  <a:srgbClr val="FFFFFF"/>
                </a:solidFill>
                <a:latin typeface="Trebuchet MS"/>
                <a:cs typeface="Trebuchet MS"/>
              </a:rPr>
              <a:t>experimentado</a:t>
            </a:r>
            <a:r>
              <a:rPr sz="175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45" dirty="0">
                <a:solidFill>
                  <a:srgbClr val="FFFFFF"/>
                </a:solidFill>
                <a:latin typeface="Trebuchet MS"/>
                <a:cs typeface="Trebuchet MS"/>
              </a:rPr>
              <a:t>para</a:t>
            </a:r>
            <a:r>
              <a:rPr sz="175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40" dirty="0">
                <a:solidFill>
                  <a:srgbClr val="FFFFFF"/>
                </a:solidFill>
                <a:latin typeface="Trebuchet MS"/>
                <a:cs typeface="Trebuchet MS"/>
              </a:rPr>
              <a:t>cada</a:t>
            </a:r>
            <a:r>
              <a:rPr sz="175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15" dirty="0">
                <a:solidFill>
                  <a:srgbClr val="FFFFFF"/>
                </a:solidFill>
                <a:latin typeface="Trebuchet MS"/>
                <a:cs typeface="Trebuchet MS"/>
              </a:rPr>
              <a:t>actividad.</a:t>
            </a:r>
            <a:endParaRPr sz="17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00">
              <a:latin typeface="Trebuchet MS"/>
              <a:cs typeface="Trebuchet MS"/>
            </a:endParaRPr>
          </a:p>
          <a:p>
            <a:pPr marL="12700" marR="5080" algn="just">
              <a:lnSpc>
                <a:spcPct val="117900"/>
              </a:lnSpc>
            </a:pPr>
            <a:r>
              <a:rPr sz="1750" spc="80" dirty="0">
                <a:solidFill>
                  <a:srgbClr val="FFFFFF"/>
                </a:solidFill>
                <a:latin typeface="Trebuchet MS"/>
                <a:cs typeface="Trebuchet MS"/>
              </a:rPr>
              <a:t>Empleamos </a:t>
            </a:r>
            <a:r>
              <a:rPr sz="1750" spc="60" dirty="0">
                <a:solidFill>
                  <a:srgbClr val="FFFFFF"/>
                </a:solidFill>
                <a:latin typeface="Trebuchet MS"/>
                <a:cs typeface="Trebuchet MS"/>
              </a:rPr>
              <a:t>una metodología </a:t>
            </a:r>
            <a:r>
              <a:rPr sz="1750" spc="45" dirty="0">
                <a:solidFill>
                  <a:srgbClr val="FFFFFF"/>
                </a:solidFill>
                <a:latin typeface="Trebuchet MS"/>
                <a:cs typeface="Trebuchet MS"/>
              </a:rPr>
              <a:t>para vigilar </a:t>
            </a:r>
            <a:r>
              <a:rPr sz="175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1750" spc="5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50" dirty="0">
                <a:solidFill>
                  <a:srgbClr val="FFFFFF"/>
                </a:solidFill>
                <a:latin typeface="Trebuchet MS"/>
                <a:cs typeface="Trebuchet MS"/>
              </a:rPr>
              <a:t>coordinación </a:t>
            </a:r>
            <a:r>
              <a:rPr sz="1750" spc="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3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750" spc="50" dirty="0">
                <a:solidFill>
                  <a:srgbClr val="FFFFFF"/>
                </a:solidFill>
                <a:latin typeface="Trebuchet MS"/>
                <a:cs typeface="Trebuchet MS"/>
              </a:rPr>
              <a:t>actividades </a:t>
            </a:r>
            <a:r>
              <a:rPr sz="1750" spc="55" dirty="0">
                <a:solidFill>
                  <a:srgbClr val="FFFFFF"/>
                </a:solidFill>
                <a:latin typeface="Trebuchet MS"/>
                <a:cs typeface="Trebuchet MS"/>
              </a:rPr>
              <a:t>con </a:t>
            </a:r>
            <a:r>
              <a:rPr sz="1750" spc="-10" dirty="0">
                <a:solidFill>
                  <a:srgbClr val="FFFFFF"/>
                </a:solidFill>
                <a:latin typeface="Trebuchet MS"/>
                <a:cs typeface="Trebuchet MS"/>
              </a:rPr>
              <a:t>el</a:t>
            </a:r>
            <a:r>
              <a:rPr sz="17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20" dirty="0">
                <a:solidFill>
                  <a:srgbClr val="FFFFFF"/>
                </a:solidFill>
                <a:latin typeface="Trebuchet MS"/>
                <a:cs typeface="Trebuchet MS"/>
              </a:rPr>
              <a:t>objetivo</a:t>
            </a:r>
            <a:r>
              <a:rPr sz="175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3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750" spc="40" dirty="0">
                <a:solidFill>
                  <a:srgbClr val="FFFFFF"/>
                </a:solidFill>
                <a:latin typeface="Trebuchet MS"/>
                <a:cs typeface="Trebuchet MS"/>
              </a:rPr>
              <a:t>cumplir </a:t>
            </a:r>
            <a:r>
              <a:rPr sz="1750" spc="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75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45" dirty="0">
                <a:solidFill>
                  <a:srgbClr val="FFFFFF"/>
                </a:solidFill>
                <a:latin typeface="Trebuchet MS"/>
                <a:cs typeface="Trebuchet MS"/>
              </a:rPr>
              <a:t>tiempo </a:t>
            </a:r>
            <a:r>
              <a:rPr sz="1750" spc="55" dirty="0">
                <a:solidFill>
                  <a:srgbClr val="FFFFFF"/>
                </a:solidFill>
                <a:latin typeface="Trebuchet MS"/>
                <a:cs typeface="Trebuchet MS"/>
              </a:rPr>
              <a:t>las </a:t>
            </a:r>
            <a:r>
              <a:rPr sz="1750" spc="60" dirty="0">
                <a:solidFill>
                  <a:srgbClr val="FFFFFF"/>
                </a:solidFill>
                <a:latin typeface="Trebuchet MS"/>
                <a:cs typeface="Trebuchet MS"/>
              </a:rPr>
              <a:t> condiciones</a:t>
            </a:r>
            <a:r>
              <a:rPr sz="1750" spc="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45" dirty="0">
                <a:solidFill>
                  <a:srgbClr val="FFFFFF"/>
                </a:solidFill>
                <a:latin typeface="Trebuchet MS"/>
                <a:cs typeface="Trebuchet MS"/>
              </a:rPr>
              <a:t>técnicas</a:t>
            </a:r>
            <a:r>
              <a:rPr sz="1750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6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750" spc="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65" dirty="0">
                <a:solidFill>
                  <a:srgbClr val="FFFFFF"/>
                </a:solidFill>
                <a:latin typeface="Trebuchet MS"/>
                <a:cs typeface="Trebuchet MS"/>
              </a:rPr>
              <a:t>económicas</a:t>
            </a:r>
            <a:r>
              <a:rPr sz="1750" spc="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60" dirty="0">
                <a:solidFill>
                  <a:srgbClr val="FFFFFF"/>
                </a:solidFill>
                <a:latin typeface="Trebuchet MS"/>
                <a:cs typeface="Trebuchet MS"/>
              </a:rPr>
              <a:t>estipuladas</a:t>
            </a:r>
            <a:r>
              <a:rPr sz="1750" spc="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35" dirty="0">
                <a:solidFill>
                  <a:srgbClr val="FFFFFF"/>
                </a:solidFill>
                <a:latin typeface="Trebuchet MS"/>
                <a:cs typeface="Trebuchet MS"/>
              </a:rPr>
              <a:t>en</a:t>
            </a:r>
            <a:r>
              <a:rPr sz="175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-10" dirty="0">
                <a:solidFill>
                  <a:srgbClr val="FFFFFF"/>
                </a:solidFill>
                <a:latin typeface="Trebuchet MS"/>
                <a:cs typeface="Trebuchet MS"/>
              </a:rPr>
              <a:t>el </a:t>
            </a:r>
            <a:r>
              <a:rPr sz="17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45" dirty="0">
                <a:solidFill>
                  <a:srgbClr val="FFFFFF"/>
                </a:solidFill>
                <a:latin typeface="Trebuchet MS"/>
                <a:cs typeface="Trebuchet MS"/>
              </a:rPr>
              <a:t>contrato</a:t>
            </a:r>
            <a:r>
              <a:rPr sz="17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3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75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50" spc="5" dirty="0">
                <a:solidFill>
                  <a:srgbClr val="FFFFFF"/>
                </a:solidFill>
                <a:latin typeface="Trebuchet MS"/>
                <a:cs typeface="Trebuchet MS"/>
              </a:rPr>
              <a:t>obra.</a:t>
            </a:r>
            <a:endParaRPr sz="175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24434" y="8576509"/>
            <a:ext cx="1533524" cy="13239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3044554"/>
            <a:ext cx="14966315" cy="6210300"/>
            <a:chOff x="1028700" y="3044554"/>
            <a:chExt cx="14966315" cy="6210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3044554"/>
              <a:ext cx="14965846" cy="62102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16066" y="3044557"/>
              <a:ext cx="4997450" cy="6210300"/>
            </a:xfrm>
            <a:custGeom>
              <a:avLst/>
              <a:gdLst/>
              <a:ahLst/>
              <a:cxnLst/>
              <a:rect l="l" t="t" r="r" b="b"/>
              <a:pathLst>
                <a:path w="4997450" h="6210300">
                  <a:moveTo>
                    <a:pt x="9525" y="0"/>
                  </a:moveTo>
                  <a:lnTo>
                    <a:pt x="0" y="0"/>
                  </a:lnTo>
                  <a:lnTo>
                    <a:pt x="0" y="6210300"/>
                  </a:lnTo>
                  <a:lnTo>
                    <a:pt x="9525" y="6210300"/>
                  </a:lnTo>
                  <a:lnTo>
                    <a:pt x="9525" y="0"/>
                  </a:lnTo>
                  <a:close/>
                </a:path>
                <a:path w="4997450" h="6210300">
                  <a:moveTo>
                    <a:pt x="4996904" y="0"/>
                  </a:moveTo>
                  <a:lnTo>
                    <a:pt x="4987379" y="0"/>
                  </a:lnTo>
                  <a:lnTo>
                    <a:pt x="4987379" y="6210300"/>
                  </a:lnTo>
                  <a:lnTo>
                    <a:pt x="4996904" y="6210300"/>
                  </a:lnTo>
                  <a:lnTo>
                    <a:pt x="49969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751197" y="4620674"/>
            <a:ext cx="3529965" cy="2131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750" spc="185" dirty="0">
                <a:solidFill>
                  <a:srgbClr val="FFFFFF"/>
                </a:solidFill>
                <a:latin typeface="Trebuchet MS"/>
                <a:cs typeface="Trebuchet MS"/>
              </a:rPr>
              <a:t>TIEMPO</a:t>
            </a:r>
            <a:endParaRPr sz="2750">
              <a:latin typeface="Trebuchet MS"/>
              <a:cs typeface="Trebuchet MS"/>
            </a:endParaRPr>
          </a:p>
          <a:p>
            <a:pPr marL="12700" marR="5080">
              <a:lnSpc>
                <a:spcPct val="115399"/>
              </a:lnSpc>
              <a:spcBef>
                <a:spcPts val="2475"/>
              </a:spcBef>
              <a:buSzPct val="94871"/>
              <a:buChar char="•"/>
              <a:tabLst>
                <a:tab pos="125095" algn="l"/>
              </a:tabLst>
            </a:pP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Vigilar</a:t>
            </a:r>
            <a:r>
              <a:rPr sz="195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50" dirty="0">
                <a:solidFill>
                  <a:srgbClr val="FFFFFF"/>
                </a:solidFill>
                <a:latin typeface="Trebuchet MS"/>
                <a:cs typeface="Trebuchet MS"/>
              </a:rPr>
              <a:t>que</a:t>
            </a:r>
            <a:r>
              <a:rPr sz="19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-15" dirty="0">
                <a:solidFill>
                  <a:srgbClr val="FFFFFF"/>
                </a:solidFill>
                <a:latin typeface="Trebuchet MS"/>
                <a:cs typeface="Trebuchet MS"/>
              </a:rPr>
              <a:t>el</a:t>
            </a:r>
            <a:r>
              <a:rPr sz="19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50" dirty="0">
                <a:solidFill>
                  <a:srgbClr val="FFFFFF"/>
                </a:solidFill>
                <a:latin typeface="Trebuchet MS"/>
                <a:cs typeface="Trebuchet MS"/>
              </a:rPr>
              <a:t>avance</a:t>
            </a:r>
            <a:r>
              <a:rPr sz="19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3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9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obra </a:t>
            </a:r>
            <a:r>
              <a:rPr sz="1950" spc="-5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80" dirty="0">
                <a:solidFill>
                  <a:srgbClr val="FFFFFF"/>
                </a:solidFill>
                <a:latin typeface="Trebuchet MS"/>
                <a:cs typeface="Trebuchet MS"/>
              </a:rPr>
              <a:t>se </a:t>
            </a:r>
            <a:r>
              <a:rPr sz="1950" spc="20" dirty="0">
                <a:solidFill>
                  <a:srgbClr val="FFFFFF"/>
                </a:solidFill>
                <a:latin typeface="Trebuchet MS"/>
                <a:cs typeface="Trebuchet MS"/>
              </a:rPr>
              <a:t>realice </a:t>
            </a:r>
            <a:r>
              <a:rPr sz="1950" spc="65" dirty="0">
                <a:solidFill>
                  <a:srgbClr val="FFFFFF"/>
                </a:solidFill>
                <a:latin typeface="Trebuchet MS"/>
                <a:cs typeface="Trebuchet MS"/>
              </a:rPr>
              <a:t>como </a:t>
            </a:r>
            <a:r>
              <a:rPr sz="1950" spc="15" dirty="0">
                <a:solidFill>
                  <a:srgbClr val="FFFFFF"/>
                </a:solidFill>
                <a:latin typeface="Trebuchet MS"/>
                <a:cs typeface="Trebuchet MS"/>
              </a:rPr>
              <a:t>lo </a:t>
            </a:r>
            <a:r>
              <a:rPr sz="1950" spc="45" dirty="0">
                <a:solidFill>
                  <a:srgbClr val="FFFFFF"/>
                </a:solidFill>
                <a:latin typeface="Trebuchet MS"/>
                <a:cs typeface="Trebuchet MS"/>
              </a:rPr>
              <a:t>establece </a:t>
            </a:r>
            <a:r>
              <a:rPr sz="1950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-15" dirty="0">
                <a:solidFill>
                  <a:srgbClr val="FFFFFF"/>
                </a:solidFill>
                <a:latin typeface="Trebuchet MS"/>
                <a:cs typeface="Trebuchet MS"/>
              </a:rPr>
              <a:t>el </a:t>
            </a:r>
            <a:r>
              <a:rPr sz="1950" spc="45" dirty="0">
                <a:solidFill>
                  <a:srgbClr val="FFFFFF"/>
                </a:solidFill>
                <a:latin typeface="Trebuchet MS"/>
                <a:cs typeface="Trebuchet MS"/>
              </a:rPr>
              <a:t>contrato </a:t>
            </a:r>
            <a:r>
              <a:rPr sz="1950" spc="3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obra </a:t>
            </a:r>
            <a:r>
              <a:rPr sz="1950" spc="35" dirty="0">
                <a:solidFill>
                  <a:srgbClr val="FFFFFF"/>
                </a:solidFill>
                <a:latin typeface="Trebuchet MS"/>
                <a:cs typeface="Trebuchet MS"/>
              </a:rPr>
              <a:t>en </a:t>
            </a:r>
            <a:r>
              <a:rPr sz="1950" spc="45" dirty="0">
                <a:solidFill>
                  <a:srgbClr val="FFFFFF"/>
                </a:solidFill>
                <a:latin typeface="Trebuchet MS"/>
                <a:cs typeface="Trebuchet MS"/>
              </a:rPr>
              <a:t>tiempo </a:t>
            </a:r>
            <a:r>
              <a:rPr sz="1950" spc="-5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6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9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dirty="0">
                <a:solidFill>
                  <a:srgbClr val="FFFFFF"/>
                </a:solidFill>
                <a:latin typeface="Trebuchet MS"/>
                <a:cs typeface="Trebuchet MS"/>
              </a:rPr>
              <a:t>forma.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914421" y="988586"/>
            <a:ext cx="4358005" cy="92201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850" b="1" spc="935" dirty="0">
                <a:latin typeface="Cambria"/>
                <a:cs typeface="Cambria"/>
              </a:rPr>
              <a:t>O</a:t>
            </a:r>
            <a:r>
              <a:rPr sz="5850" b="1" spc="360" dirty="0">
                <a:latin typeface="Cambria"/>
                <a:cs typeface="Cambria"/>
              </a:rPr>
              <a:t>B</a:t>
            </a:r>
            <a:r>
              <a:rPr sz="5850" b="1" spc="-30" dirty="0">
                <a:latin typeface="Cambria"/>
                <a:cs typeface="Cambria"/>
              </a:rPr>
              <a:t>J</a:t>
            </a:r>
            <a:r>
              <a:rPr sz="5850" b="1" spc="400" dirty="0">
                <a:latin typeface="Cambria"/>
                <a:cs typeface="Cambria"/>
              </a:rPr>
              <a:t>E</a:t>
            </a:r>
            <a:r>
              <a:rPr sz="5850" b="1" spc="360" dirty="0">
                <a:latin typeface="Cambria"/>
                <a:cs typeface="Cambria"/>
              </a:rPr>
              <a:t>T</a:t>
            </a:r>
            <a:r>
              <a:rPr sz="5850" b="1" spc="-229" dirty="0">
                <a:latin typeface="Cambria"/>
                <a:cs typeface="Cambria"/>
              </a:rPr>
              <a:t>I</a:t>
            </a:r>
            <a:r>
              <a:rPr sz="5850" b="1" spc="855" dirty="0">
                <a:latin typeface="Cambria"/>
                <a:cs typeface="Cambria"/>
              </a:rPr>
              <a:t>V</a:t>
            </a:r>
            <a:r>
              <a:rPr sz="5850" b="1" spc="935" dirty="0">
                <a:latin typeface="Cambria"/>
                <a:cs typeface="Cambria"/>
              </a:rPr>
              <a:t>O</a:t>
            </a:r>
            <a:r>
              <a:rPr sz="5850" b="1" spc="690" dirty="0">
                <a:latin typeface="Cambria"/>
                <a:cs typeface="Cambria"/>
              </a:rPr>
              <a:t>S</a:t>
            </a:r>
            <a:endParaRPr sz="585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38570" y="4519391"/>
            <a:ext cx="3451225" cy="281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750" spc="195" dirty="0">
                <a:solidFill>
                  <a:srgbClr val="FFFFFF"/>
                </a:solidFill>
                <a:latin typeface="Trebuchet MS"/>
                <a:cs typeface="Trebuchet MS"/>
              </a:rPr>
              <a:t>COSTO</a:t>
            </a:r>
            <a:endParaRPr sz="2750">
              <a:latin typeface="Trebuchet MS"/>
              <a:cs typeface="Trebuchet MS"/>
            </a:endParaRPr>
          </a:p>
          <a:p>
            <a:pPr marL="12700" marR="5080">
              <a:lnSpc>
                <a:spcPct val="115399"/>
              </a:lnSpc>
              <a:spcBef>
                <a:spcPts val="2475"/>
              </a:spcBef>
              <a:buSzPct val="94871"/>
              <a:buChar char="•"/>
              <a:tabLst>
                <a:tab pos="125095" algn="l"/>
              </a:tabLst>
            </a:pPr>
            <a:r>
              <a:rPr sz="1950" spc="60" dirty="0">
                <a:solidFill>
                  <a:srgbClr val="FFFFFF"/>
                </a:solidFill>
                <a:latin typeface="Trebuchet MS"/>
                <a:cs typeface="Trebuchet MS"/>
              </a:rPr>
              <a:t>El </a:t>
            </a:r>
            <a:r>
              <a:rPr sz="1950" spc="50" dirty="0">
                <a:solidFill>
                  <a:srgbClr val="FFFFFF"/>
                </a:solidFill>
                <a:latin typeface="Trebuchet MS"/>
                <a:cs typeface="Trebuchet MS"/>
              </a:rPr>
              <a:t>parámetro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comparativo </a:t>
            </a:r>
            <a:r>
              <a:rPr sz="1950" spc="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45" dirty="0">
                <a:solidFill>
                  <a:srgbClr val="FFFFFF"/>
                </a:solidFill>
                <a:latin typeface="Trebuchet MS"/>
                <a:cs typeface="Trebuchet MS"/>
              </a:rPr>
              <a:t>para </a:t>
            </a:r>
            <a:r>
              <a:rPr sz="1950" spc="30" dirty="0">
                <a:solidFill>
                  <a:srgbClr val="FFFFFF"/>
                </a:solidFill>
                <a:latin typeface="Trebuchet MS"/>
                <a:cs typeface="Trebuchet MS"/>
              </a:rPr>
              <a:t>efectuar </a:t>
            </a:r>
            <a:r>
              <a:rPr sz="1950" spc="-15" dirty="0">
                <a:solidFill>
                  <a:srgbClr val="FFFFFF"/>
                </a:solidFill>
                <a:latin typeface="Trebuchet MS"/>
                <a:cs typeface="Trebuchet MS"/>
              </a:rPr>
              <a:t>el </a:t>
            </a:r>
            <a:r>
              <a:rPr sz="1950" spc="45" dirty="0">
                <a:solidFill>
                  <a:srgbClr val="FFFFFF"/>
                </a:solidFill>
                <a:latin typeface="Trebuchet MS"/>
                <a:cs typeface="Trebuchet MS"/>
              </a:rPr>
              <a:t>control </a:t>
            </a:r>
            <a:r>
              <a:rPr sz="1950" spc="3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950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70" dirty="0">
                <a:solidFill>
                  <a:srgbClr val="FFFFFF"/>
                </a:solidFill>
                <a:latin typeface="Trebuchet MS"/>
                <a:cs typeface="Trebuchet MS"/>
              </a:rPr>
              <a:t>los </a:t>
            </a:r>
            <a:r>
              <a:rPr sz="1950" spc="90" dirty="0">
                <a:solidFill>
                  <a:srgbClr val="FFFFFF"/>
                </a:solidFill>
                <a:latin typeface="Trebuchet MS"/>
                <a:cs typeface="Trebuchet MS"/>
              </a:rPr>
              <a:t>costos </a:t>
            </a:r>
            <a:r>
              <a:rPr sz="1950" spc="3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obra </a:t>
            </a:r>
            <a:r>
              <a:rPr sz="1950" spc="15" dirty="0">
                <a:solidFill>
                  <a:srgbClr val="FFFFFF"/>
                </a:solidFill>
                <a:latin typeface="Trebuchet MS"/>
                <a:cs typeface="Trebuchet MS"/>
              </a:rPr>
              <a:t>lo </a:t>
            </a:r>
            <a:r>
              <a:rPr sz="195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60" dirty="0">
                <a:solidFill>
                  <a:srgbClr val="FFFFFF"/>
                </a:solidFill>
                <a:latin typeface="Trebuchet MS"/>
                <a:cs typeface="Trebuchet MS"/>
              </a:rPr>
              <a:t>proporciona </a:t>
            </a:r>
            <a:r>
              <a:rPr sz="1950" spc="-15" dirty="0">
                <a:solidFill>
                  <a:srgbClr val="FFFFFF"/>
                </a:solidFill>
                <a:latin typeface="Trebuchet MS"/>
                <a:cs typeface="Trebuchet MS"/>
              </a:rPr>
              <a:t>el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catálogo </a:t>
            </a:r>
            <a:r>
              <a:rPr sz="1950" spc="3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950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60" dirty="0">
                <a:solidFill>
                  <a:srgbClr val="FFFFFF"/>
                </a:solidFill>
                <a:latin typeface="Trebuchet MS"/>
                <a:cs typeface="Trebuchet MS"/>
              </a:rPr>
              <a:t>precios</a:t>
            </a:r>
            <a:r>
              <a:rPr sz="195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unitarios</a:t>
            </a:r>
            <a:r>
              <a:rPr sz="195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70" dirty="0">
                <a:solidFill>
                  <a:srgbClr val="FFFFFF"/>
                </a:solidFill>
                <a:latin typeface="Trebuchet MS"/>
                <a:cs typeface="Trebuchet MS"/>
              </a:rPr>
              <a:t>autorizados </a:t>
            </a:r>
            <a:r>
              <a:rPr sz="1950" spc="-5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por</a:t>
            </a:r>
            <a:r>
              <a:rPr sz="19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-5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19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50" dirty="0">
                <a:solidFill>
                  <a:srgbClr val="FFFFFF"/>
                </a:solidFill>
                <a:latin typeface="Trebuchet MS"/>
                <a:cs typeface="Trebuchet MS"/>
              </a:rPr>
              <a:t>dependencia</a:t>
            </a:r>
            <a:r>
              <a:rPr sz="19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9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20" dirty="0">
                <a:solidFill>
                  <a:srgbClr val="FFFFFF"/>
                </a:solidFill>
                <a:latin typeface="Trebuchet MS"/>
                <a:cs typeface="Trebuchet MS"/>
              </a:rPr>
              <a:t>cliente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25944" y="4496849"/>
            <a:ext cx="3460115" cy="315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750" spc="204" dirty="0">
                <a:solidFill>
                  <a:srgbClr val="FFFFFF"/>
                </a:solidFill>
                <a:latin typeface="Trebuchet MS"/>
                <a:cs typeface="Trebuchet MS"/>
              </a:rPr>
              <a:t>CALIDA</a:t>
            </a:r>
            <a:r>
              <a:rPr sz="275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275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50" spc="240" dirty="0">
                <a:solidFill>
                  <a:srgbClr val="FFFFFF"/>
                </a:solidFill>
                <a:latin typeface="Trebuchet MS"/>
                <a:cs typeface="Trebuchet MS"/>
              </a:rPr>
              <a:t>OBRA</a:t>
            </a:r>
            <a:endParaRPr sz="2750">
              <a:latin typeface="Trebuchet MS"/>
              <a:cs typeface="Trebuchet MS"/>
            </a:endParaRPr>
          </a:p>
          <a:p>
            <a:pPr marL="12700" marR="5080">
              <a:lnSpc>
                <a:spcPct val="115399"/>
              </a:lnSpc>
              <a:spcBef>
                <a:spcPts val="2475"/>
              </a:spcBef>
              <a:buSzPct val="94871"/>
              <a:buChar char="•"/>
              <a:tabLst>
                <a:tab pos="125095" algn="l"/>
              </a:tabLst>
            </a:pPr>
            <a:r>
              <a:rPr sz="1950" spc="85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1950" spc="35" dirty="0">
                <a:solidFill>
                  <a:srgbClr val="FFFFFF"/>
                </a:solidFill>
                <a:latin typeface="Trebuchet MS"/>
                <a:cs typeface="Trebuchet MS"/>
              </a:rPr>
              <a:t>calidad </a:t>
            </a:r>
            <a:r>
              <a:rPr sz="1950" spc="80" dirty="0">
                <a:solidFill>
                  <a:srgbClr val="FFFFFF"/>
                </a:solidFill>
                <a:latin typeface="Trebuchet MS"/>
                <a:cs typeface="Trebuchet MS"/>
              </a:rPr>
              <a:t>es </a:t>
            </a:r>
            <a:r>
              <a:rPr sz="1950" spc="60" dirty="0">
                <a:solidFill>
                  <a:srgbClr val="FFFFFF"/>
                </a:solidFill>
                <a:latin typeface="Trebuchet MS"/>
                <a:cs typeface="Trebuchet MS"/>
              </a:rPr>
              <a:t>regulada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por </a:t>
            </a:r>
            <a:r>
              <a:rPr sz="1950" spc="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las</a:t>
            </a:r>
            <a:r>
              <a:rPr sz="19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50" dirty="0">
                <a:solidFill>
                  <a:srgbClr val="FFFFFF"/>
                </a:solidFill>
                <a:latin typeface="Trebuchet MS"/>
                <a:cs typeface="Trebuchet MS"/>
              </a:rPr>
              <a:t>especificaciones</a:t>
            </a:r>
            <a:r>
              <a:rPr sz="195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así</a:t>
            </a:r>
            <a:r>
              <a:rPr sz="195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65" dirty="0">
                <a:solidFill>
                  <a:srgbClr val="FFFFFF"/>
                </a:solidFill>
                <a:latin typeface="Trebuchet MS"/>
                <a:cs typeface="Trebuchet MS"/>
              </a:rPr>
              <a:t>como </a:t>
            </a:r>
            <a:r>
              <a:rPr sz="1950" spc="-5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por las </a:t>
            </a:r>
            <a:r>
              <a:rPr sz="1950" spc="85" dirty="0">
                <a:solidFill>
                  <a:srgbClr val="FFFFFF"/>
                </a:solidFill>
                <a:latin typeface="Trebuchet MS"/>
                <a:cs typeface="Trebuchet MS"/>
              </a:rPr>
              <a:t>normas </a:t>
            </a:r>
            <a:r>
              <a:rPr sz="1950" spc="50" dirty="0">
                <a:solidFill>
                  <a:srgbClr val="FFFFFF"/>
                </a:solidFill>
                <a:latin typeface="Trebuchet MS"/>
                <a:cs typeface="Trebuchet MS"/>
              </a:rPr>
              <a:t>técnicas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40" dirty="0">
                <a:solidFill>
                  <a:srgbClr val="FFFFFF"/>
                </a:solidFill>
                <a:latin typeface="Trebuchet MS"/>
                <a:cs typeface="Trebuchet MS"/>
              </a:rPr>
              <a:t>reglamentarias, </a:t>
            </a:r>
            <a:r>
              <a:rPr sz="1950" spc="45" dirty="0">
                <a:solidFill>
                  <a:srgbClr val="FFFFFF"/>
                </a:solidFill>
                <a:latin typeface="Trebuchet MS"/>
                <a:cs typeface="Trebuchet MS"/>
              </a:rPr>
              <a:t>tradicionales </a:t>
            </a:r>
            <a:r>
              <a:rPr sz="1950" spc="-5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65" dirty="0">
                <a:solidFill>
                  <a:srgbClr val="FFFFFF"/>
                </a:solidFill>
                <a:latin typeface="Trebuchet MS"/>
                <a:cs typeface="Trebuchet MS"/>
              </a:rPr>
              <a:t>y </a:t>
            </a:r>
            <a:r>
              <a:rPr sz="1950" spc="60" dirty="0">
                <a:solidFill>
                  <a:srgbClr val="FFFFFF"/>
                </a:solidFill>
                <a:latin typeface="Trebuchet MS"/>
                <a:cs typeface="Trebuchet MS"/>
              </a:rPr>
              <a:t>expedidas </a:t>
            </a:r>
            <a:r>
              <a:rPr sz="1950" spc="55" dirty="0">
                <a:solidFill>
                  <a:srgbClr val="FFFFFF"/>
                </a:solidFill>
                <a:latin typeface="Trebuchet MS"/>
                <a:cs typeface="Trebuchet MS"/>
              </a:rPr>
              <a:t>por </a:t>
            </a:r>
            <a:r>
              <a:rPr sz="1950" spc="70" dirty="0">
                <a:solidFill>
                  <a:srgbClr val="FFFFFF"/>
                </a:solidFill>
                <a:latin typeface="Trebuchet MS"/>
                <a:cs typeface="Trebuchet MS"/>
              </a:rPr>
              <a:t>los </a:t>
            </a:r>
            <a:r>
              <a:rPr sz="1950" spc="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45" dirty="0">
                <a:solidFill>
                  <a:srgbClr val="FFFFFF"/>
                </a:solidFill>
                <a:latin typeface="Trebuchet MS"/>
                <a:cs typeface="Trebuchet MS"/>
              </a:rPr>
              <a:t>fabricantes </a:t>
            </a:r>
            <a:r>
              <a:rPr sz="1950" spc="30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950" spc="45" dirty="0">
                <a:solidFill>
                  <a:srgbClr val="FFFFFF"/>
                </a:solidFill>
                <a:latin typeface="Trebuchet MS"/>
                <a:cs typeface="Trebuchet MS"/>
              </a:rPr>
              <a:t>materiales </a:t>
            </a:r>
            <a:r>
              <a:rPr sz="1950" spc="35" dirty="0">
                <a:solidFill>
                  <a:srgbClr val="FFFFFF"/>
                </a:solidFill>
                <a:latin typeface="Trebuchet MS"/>
                <a:cs typeface="Trebuchet MS"/>
              </a:rPr>
              <a:t>o </a:t>
            </a:r>
            <a:r>
              <a:rPr sz="195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50" spc="70" dirty="0">
                <a:solidFill>
                  <a:srgbClr val="FFFFFF"/>
                </a:solidFill>
                <a:latin typeface="Trebuchet MS"/>
                <a:cs typeface="Trebuchet MS"/>
              </a:rPr>
              <a:t>equipos</a:t>
            </a:r>
            <a:endParaRPr sz="195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24434" y="8576510"/>
            <a:ext cx="1533524" cy="13239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8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315572"/>
            <a:ext cx="18288000" cy="7969884"/>
            <a:chOff x="0" y="2315572"/>
            <a:chExt cx="18288000" cy="79698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389316"/>
              <a:ext cx="8466617" cy="48958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0587" y="2315572"/>
              <a:ext cx="10047411" cy="56578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24434" y="8576509"/>
              <a:ext cx="1533524" cy="132397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16000" y="1753907"/>
            <a:ext cx="2059939" cy="417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50" spc="165" dirty="0">
                <a:latin typeface="Trebuchet MS"/>
                <a:cs typeface="Trebuchet MS"/>
              </a:rPr>
              <a:t>PROYECTOS: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26117" y="1806964"/>
            <a:ext cx="23895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90" dirty="0">
                <a:solidFill>
                  <a:srgbClr val="FFFFFF"/>
                </a:solidFill>
                <a:latin typeface="Trebuchet MS"/>
                <a:cs typeface="Trebuchet MS"/>
              </a:rPr>
              <a:t>CASA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Trebuchet MS"/>
                <a:cs typeface="Trebuchet MS"/>
              </a:rPr>
              <a:t>LOS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90" dirty="0">
                <a:solidFill>
                  <a:srgbClr val="FFFFFF"/>
                </a:solidFill>
                <a:latin typeface="Trebuchet MS"/>
                <a:cs typeface="Trebuchet MS"/>
              </a:rPr>
              <a:t>ALAMOS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86647" y="1806964"/>
            <a:ext cx="39598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75" dirty="0">
                <a:solidFill>
                  <a:srgbClr val="FFFFFF"/>
                </a:solidFill>
                <a:latin typeface="Trebuchet MS"/>
                <a:cs typeface="Trebuchet MS"/>
              </a:rPr>
              <a:t>AVANDARO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Trebuchet MS"/>
                <a:cs typeface="Trebuchet MS"/>
              </a:rPr>
              <a:t>ESTADO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5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rebuchet MS"/>
                <a:cs typeface="Trebuchet MS"/>
              </a:rPr>
              <a:t>MEXICO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24434" y="8576509"/>
            <a:ext cx="1533524" cy="13239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631" y="4483030"/>
            <a:ext cx="8486774" cy="47720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65852" y="2435158"/>
            <a:ext cx="8191499" cy="409574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6000" y="1753904"/>
            <a:ext cx="2059939" cy="417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50" spc="275" dirty="0"/>
              <a:t>P</a:t>
            </a:r>
            <a:r>
              <a:rPr sz="2550" spc="165" dirty="0"/>
              <a:t>R</a:t>
            </a:r>
            <a:r>
              <a:rPr sz="2550" spc="114" dirty="0"/>
              <a:t>O</a:t>
            </a:r>
            <a:r>
              <a:rPr sz="2550" spc="185" dirty="0"/>
              <a:t>Y</a:t>
            </a:r>
            <a:r>
              <a:rPr sz="2550" spc="170" dirty="0"/>
              <a:t>E</a:t>
            </a:r>
            <a:r>
              <a:rPr sz="2550" spc="195" dirty="0"/>
              <a:t>C</a:t>
            </a:r>
            <a:r>
              <a:rPr sz="2550" spc="60" dirty="0"/>
              <a:t>T</a:t>
            </a:r>
            <a:r>
              <a:rPr sz="2550" spc="114" dirty="0"/>
              <a:t>O</a:t>
            </a:r>
            <a:r>
              <a:rPr sz="2550" spc="175" dirty="0"/>
              <a:t>S</a:t>
            </a:r>
            <a:r>
              <a:rPr sz="2550" spc="-325" dirty="0"/>
              <a:t>:</a:t>
            </a:r>
            <a:endParaRPr sz="2550"/>
          </a:p>
        </p:txBody>
      </p:sp>
      <p:sp>
        <p:nvSpPr>
          <p:cNvPr id="6" name="object 6"/>
          <p:cNvSpPr txBox="1"/>
          <p:nvPr/>
        </p:nvSpPr>
        <p:spPr>
          <a:xfrm>
            <a:off x="6226117" y="1806958"/>
            <a:ext cx="45504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87600" algn="l"/>
              </a:tabLst>
            </a:pPr>
            <a:r>
              <a:rPr sz="2000" spc="110" dirty="0">
                <a:solidFill>
                  <a:srgbClr val="FFFFFF"/>
                </a:solidFill>
                <a:latin typeface="Tahoma"/>
                <a:cs typeface="Tahoma"/>
              </a:rPr>
              <a:t>DEPARTAMENTOS	</a:t>
            </a:r>
            <a:r>
              <a:rPr sz="2000" spc="55" dirty="0">
                <a:solidFill>
                  <a:srgbClr val="FFFFFF"/>
                </a:solidFill>
                <a:latin typeface="Tahoma"/>
                <a:cs typeface="Tahoma"/>
              </a:rPr>
              <a:t>QUINTA</a:t>
            </a:r>
            <a:r>
              <a:rPr sz="20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85" dirty="0">
                <a:solidFill>
                  <a:srgbClr val="FFFFFF"/>
                </a:solidFill>
                <a:latin typeface="Tahoma"/>
                <a:cs typeface="Tahoma"/>
              </a:rPr>
              <a:t>AVENIDA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058791" y="1806958"/>
            <a:ext cx="25463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60" dirty="0">
                <a:solidFill>
                  <a:srgbClr val="FFFFFF"/>
                </a:solidFill>
                <a:latin typeface="Tahoma"/>
                <a:cs typeface="Tahoma"/>
              </a:rPr>
              <a:t>PLAYA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sz="20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CARMEN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24434" y="8576509"/>
            <a:ext cx="1533524" cy="13239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6255" y="5143500"/>
            <a:ext cx="7915274" cy="4190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70244" y="2637044"/>
            <a:ext cx="6838949" cy="59435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6000" y="1753905"/>
            <a:ext cx="2059939" cy="417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50" spc="275" dirty="0"/>
              <a:t>P</a:t>
            </a:r>
            <a:r>
              <a:rPr sz="2550" spc="165" dirty="0"/>
              <a:t>R</a:t>
            </a:r>
            <a:r>
              <a:rPr sz="2550" spc="114" dirty="0"/>
              <a:t>O</a:t>
            </a:r>
            <a:r>
              <a:rPr sz="2550" spc="185" dirty="0"/>
              <a:t>Y</a:t>
            </a:r>
            <a:r>
              <a:rPr sz="2550" spc="170" dirty="0"/>
              <a:t>E</a:t>
            </a:r>
            <a:r>
              <a:rPr sz="2550" spc="195" dirty="0"/>
              <a:t>C</a:t>
            </a:r>
            <a:r>
              <a:rPr sz="2550" spc="60" dirty="0"/>
              <a:t>T</a:t>
            </a:r>
            <a:r>
              <a:rPr sz="2550" spc="114" dirty="0"/>
              <a:t>O</a:t>
            </a:r>
            <a:r>
              <a:rPr sz="2550" spc="175" dirty="0"/>
              <a:t>S</a:t>
            </a:r>
            <a:r>
              <a:rPr sz="2550" spc="-325" dirty="0"/>
              <a:t>:</a:t>
            </a:r>
            <a:endParaRPr sz="2550"/>
          </a:p>
        </p:txBody>
      </p:sp>
      <p:sp>
        <p:nvSpPr>
          <p:cNvPr id="6" name="object 6"/>
          <p:cNvSpPr txBox="1"/>
          <p:nvPr/>
        </p:nvSpPr>
        <p:spPr>
          <a:xfrm>
            <a:off x="6226117" y="1806959"/>
            <a:ext cx="176148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40" dirty="0">
                <a:solidFill>
                  <a:srgbClr val="FFFFFF"/>
                </a:solidFill>
                <a:latin typeface="Tahoma"/>
                <a:cs typeface="Tahoma"/>
              </a:rPr>
              <a:t>CASA</a:t>
            </a:r>
            <a:r>
              <a:rPr sz="2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95" dirty="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sz="20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RIO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646686" y="1806959"/>
            <a:ext cx="347217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solidFill>
                  <a:srgbClr val="FFFFFF"/>
                </a:solidFill>
                <a:latin typeface="Tahoma"/>
                <a:cs typeface="Tahoma"/>
              </a:rPr>
              <a:t>AVANDARO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EDO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ahoma"/>
                <a:cs typeface="Tahoma"/>
              </a:rPr>
              <a:t>MEXICO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232453"/>
            <a:ext cx="8115299" cy="99155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0643870">
              <a:lnSpc>
                <a:spcPct val="100000"/>
              </a:lnSpc>
              <a:spcBef>
                <a:spcPts val="114"/>
              </a:spcBef>
            </a:pPr>
            <a:r>
              <a:rPr spc="175" dirty="0"/>
              <a:t>PROYECTOS</a:t>
            </a:r>
            <a:r>
              <a:rPr spc="-85" dirty="0"/>
              <a:t> </a:t>
            </a:r>
            <a:r>
              <a:rPr spc="160" dirty="0"/>
              <a:t>EN</a:t>
            </a:r>
            <a:r>
              <a:rPr spc="-85" dirty="0"/>
              <a:t> </a:t>
            </a:r>
            <a:r>
              <a:rPr spc="170" dirty="0"/>
              <a:t>COLABORACION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24434" y="8576510"/>
            <a:ext cx="1533524" cy="13239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3133" y="1788623"/>
            <a:ext cx="4188460" cy="9886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300" b="1" spc="-114" dirty="0">
                <a:latin typeface="Tahoma"/>
                <a:cs typeface="Tahoma"/>
              </a:rPr>
              <a:t>Contactos:</a:t>
            </a:r>
            <a:endParaRPr sz="6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9965" y="5011389"/>
            <a:ext cx="4878705" cy="29796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2150" spc="-20" dirty="0">
                <a:solidFill>
                  <a:srgbClr val="FFFFFF"/>
                </a:solidFill>
                <a:latin typeface="Tahoma"/>
                <a:cs typeface="Tahoma"/>
              </a:rPr>
              <a:t>ING.</a:t>
            </a:r>
            <a:r>
              <a:rPr sz="215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60" dirty="0">
                <a:solidFill>
                  <a:srgbClr val="FFFFFF"/>
                </a:solidFill>
                <a:latin typeface="Tahoma"/>
                <a:cs typeface="Tahoma"/>
              </a:rPr>
              <a:t>PABLO</a:t>
            </a:r>
            <a:r>
              <a:rPr sz="215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30" dirty="0">
                <a:solidFill>
                  <a:srgbClr val="FFFFFF"/>
                </a:solidFill>
                <a:latin typeface="Tahoma"/>
                <a:cs typeface="Tahoma"/>
              </a:rPr>
              <a:t>HERNANDEZ</a:t>
            </a:r>
            <a:r>
              <a:rPr sz="215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10" dirty="0">
                <a:solidFill>
                  <a:srgbClr val="FFFFFF"/>
                </a:solidFill>
                <a:latin typeface="Tahoma"/>
                <a:cs typeface="Tahoma"/>
              </a:rPr>
              <a:t>GUERRERO</a:t>
            </a:r>
            <a:endParaRPr sz="21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15"/>
              </a:spcBef>
            </a:pPr>
            <a:r>
              <a:rPr sz="2000" spc="65" dirty="0">
                <a:solidFill>
                  <a:srgbClr val="FFFFFF"/>
                </a:solidFill>
                <a:latin typeface="Tahoma"/>
                <a:cs typeface="Tahoma"/>
                <a:hlinkClick r:id="rId2"/>
              </a:rPr>
              <a:t>esga.phernandez@gmail.com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542290" algn="l"/>
              </a:tabLst>
            </a:pP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tel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25" dirty="0">
                <a:solidFill>
                  <a:srgbClr val="FFFFFF"/>
                </a:solidFill>
                <a:latin typeface="Tahoma"/>
                <a:cs typeface="Tahoma"/>
              </a:rPr>
              <a:t>:	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78-31-13-67-75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150" spc="55" dirty="0">
                <a:solidFill>
                  <a:srgbClr val="FFFFFF"/>
                </a:solidFill>
                <a:latin typeface="Tahoma"/>
                <a:cs typeface="Tahoma"/>
              </a:rPr>
              <a:t>ARQ.</a:t>
            </a:r>
            <a:r>
              <a:rPr sz="215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65" dirty="0">
                <a:solidFill>
                  <a:srgbClr val="FFFFFF"/>
                </a:solidFill>
                <a:latin typeface="Tahoma"/>
                <a:cs typeface="Tahoma"/>
              </a:rPr>
              <a:t>ANTONIO</a:t>
            </a:r>
            <a:r>
              <a:rPr sz="215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00" dirty="0">
                <a:solidFill>
                  <a:srgbClr val="FFFFFF"/>
                </a:solidFill>
                <a:latin typeface="Tahoma"/>
                <a:cs typeface="Tahoma"/>
              </a:rPr>
              <a:t>RAMIREZ</a:t>
            </a:r>
            <a:r>
              <a:rPr sz="215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75" dirty="0">
                <a:solidFill>
                  <a:srgbClr val="FFFFFF"/>
                </a:solidFill>
                <a:latin typeface="Tahoma"/>
                <a:cs typeface="Tahoma"/>
              </a:rPr>
              <a:t>URRIETA</a:t>
            </a:r>
            <a:endParaRPr sz="21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15"/>
              </a:spcBef>
            </a:pPr>
            <a:r>
              <a:rPr sz="2000" spc="65" dirty="0">
                <a:solidFill>
                  <a:srgbClr val="FFFFFF"/>
                </a:solidFill>
                <a:latin typeface="Tahoma"/>
                <a:cs typeface="Tahoma"/>
                <a:hlinkClick r:id="rId2"/>
              </a:rPr>
              <a:t>esga.aramirez@gmail.com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  <a:tabLst>
                <a:tab pos="542290" algn="l"/>
              </a:tabLst>
            </a:pP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tel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25" dirty="0">
                <a:solidFill>
                  <a:srgbClr val="FFFFFF"/>
                </a:solidFill>
                <a:latin typeface="Tahoma"/>
                <a:cs typeface="Tahoma"/>
              </a:rPr>
              <a:t>:	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55-13-98-44-68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52343" y="5011389"/>
            <a:ext cx="3886200" cy="13125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2150" spc="155" dirty="0">
                <a:solidFill>
                  <a:srgbClr val="FFFFFF"/>
                </a:solidFill>
                <a:latin typeface="Tahoma"/>
                <a:cs typeface="Tahoma"/>
              </a:rPr>
              <a:t>CP</a:t>
            </a:r>
            <a:r>
              <a:rPr sz="215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35" dirty="0">
                <a:solidFill>
                  <a:srgbClr val="FFFFFF"/>
                </a:solidFill>
                <a:latin typeface="Tahoma"/>
                <a:cs typeface="Tahoma"/>
              </a:rPr>
              <a:t>CARLOS</a:t>
            </a:r>
            <a:r>
              <a:rPr sz="215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14" dirty="0">
                <a:solidFill>
                  <a:srgbClr val="FFFFFF"/>
                </a:solidFill>
                <a:latin typeface="Tahoma"/>
                <a:cs typeface="Tahoma"/>
              </a:rPr>
              <a:t>FRAGOSO</a:t>
            </a:r>
            <a:r>
              <a:rPr sz="215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55" dirty="0">
                <a:solidFill>
                  <a:srgbClr val="FFFFFF"/>
                </a:solidFill>
                <a:latin typeface="Tahoma"/>
                <a:cs typeface="Tahoma"/>
              </a:rPr>
              <a:t>PEREZ</a:t>
            </a:r>
            <a:endParaRPr sz="21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15"/>
              </a:spcBef>
            </a:pPr>
            <a:r>
              <a:rPr sz="2000" spc="65" dirty="0">
                <a:solidFill>
                  <a:srgbClr val="FFFFFF"/>
                </a:solidFill>
                <a:latin typeface="Tahoma"/>
                <a:cs typeface="Tahoma"/>
                <a:hlinkClick r:id="rId2"/>
              </a:rPr>
              <a:t>esga.cfragoso@gmail.com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800" spc="12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2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29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spc="155" dirty="0">
                <a:solidFill>
                  <a:srgbClr val="FFFFFF"/>
                </a:solidFill>
                <a:latin typeface="Tahoma"/>
                <a:cs typeface="Tahoma"/>
              </a:rPr>
              <a:t>6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-305" dirty="0">
                <a:solidFill>
                  <a:srgbClr val="FFFFFF"/>
                </a:solidFill>
                <a:latin typeface="Tahoma"/>
                <a:cs typeface="Tahoma"/>
              </a:rPr>
              <a:t>11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-305" dirty="0">
                <a:solidFill>
                  <a:srgbClr val="FFFFFF"/>
                </a:solidFill>
                <a:latin typeface="Tahoma"/>
                <a:cs typeface="Tahoma"/>
              </a:rPr>
              <a:t>11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18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800" spc="-30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155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7</a:t>
            </a:r>
            <a:endParaRPr sz="1800" dirty="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24434" y="8576509"/>
            <a:ext cx="1533524" cy="13239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225</Words>
  <Application>Microsoft Macintosh PowerPoint</Application>
  <PresentationFormat>Personalizado</PresentationFormat>
  <Paragraphs>32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Calibri</vt:lpstr>
      <vt:lpstr>Cambria</vt:lpstr>
      <vt:lpstr>Tahoma</vt:lpstr>
      <vt:lpstr>Trebuchet MS</vt:lpstr>
      <vt:lpstr>Office Theme</vt:lpstr>
      <vt:lpstr>Presentación de PowerPoint</vt:lpstr>
      <vt:lpstr>SOBRE NOSOTROS</vt:lpstr>
      <vt:lpstr>OBJETIVOS</vt:lpstr>
      <vt:lpstr>Presentación de PowerPoint</vt:lpstr>
      <vt:lpstr>PROYECTOS:</vt:lpstr>
      <vt:lpstr>PROYECTOS:</vt:lpstr>
      <vt:lpstr>PROYECTOS:</vt:lpstr>
      <vt:lpstr>PROYECTOS EN COLABORACION</vt:lpstr>
      <vt:lpstr>Presentación de PowerPoint</vt:lpstr>
      <vt:lpstr>Contactos: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Negro y Blanco Minimalista Comercial Real Estado Inmobiliaria Arquitectura Presentación</dc:title>
  <dc:creator>Antonio Ramirez Urrieta</dc:creator>
  <cp:keywords>DAFU89O0Nik,BAECbyFXrlg</cp:keywords>
  <cp:lastModifiedBy>Microsoft Office User</cp:lastModifiedBy>
  <cp:revision>1</cp:revision>
  <dcterms:created xsi:type="dcterms:W3CDTF">2024-03-13T19:07:40Z</dcterms:created>
  <dcterms:modified xsi:type="dcterms:W3CDTF">2024-03-13T19:09:30Z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2023-06-02T00:00:00Z</vt:filetime>
  </property>
  <property fmtid="{D5CDD505-2E9C-101B-9397-08002B2CF9AE}" pid="3" name="Creator">
    <vt:lpwstr>Canva</vt:lpwstr>
  </property>
  <property fmtid="{D5CDD505-2E9C-101B-9397-08002B2CF9AE}" pid="4" name="LastSaved">
    <vt:filetime>2024-03-13T00:00:00Z</vt:filetime>
  </property>
</Properties>
</file>